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2"/>
  </p:notesMasterIdLst>
  <p:sldIdLst>
    <p:sldId id="260" r:id="rId3"/>
    <p:sldId id="262" r:id="rId4"/>
    <p:sldId id="265" r:id="rId5"/>
    <p:sldId id="757" r:id="rId6"/>
    <p:sldId id="760" r:id="rId7"/>
    <p:sldId id="755" r:id="rId8"/>
    <p:sldId id="759" r:id="rId9"/>
    <p:sldId id="756" r:id="rId10"/>
    <p:sldId id="758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9" autoAdjust="0"/>
    <p:restoredTop sz="78629" autoAdjust="0"/>
  </p:normalViewPr>
  <p:slideViewPr>
    <p:cSldViewPr snapToGrid="0">
      <p:cViewPr varScale="1">
        <p:scale>
          <a:sx n="87" d="100"/>
          <a:sy n="87" d="100"/>
        </p:scale>
        <p:origin x="57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20220805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20220805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425428741703711E-2"/>
          <c:y val="4.2904931026561129E-2"/>
          <c:w val="0.89725468349182491"/>
          <c:h val="0.72180590140895262"/>
        </c:manualLayout>
      </c:layout>
      <c:lineChart>
        <c:grouping val="standard"/>
        <c:varyColors val="0"/>
        <c:ser>
          <c:idx val="0"/>
          <c:order val="0"/>
          <c:tx>
            <c:strRef>
              <c:f>Sheet1!$C$143</c:f>
              <c:strCache>
                <c:ptCount val="1"/>
                <c:pt idx="0">
                  <c:v>LC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Sheet1!$B$144:$B$153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Sheet1!$C$144:$C$153</c:f>
              <c:numCache>
                <c:formatCode>General</c:formatCode>
                <c:ptCount val="10"/>
                <c:pt idx="0">
                  <c:v>79.02</c:v>
                </c:pt>
                <c:pt idx="1">
                  <c:v>81.91</c:v>
                </c:pt>
                <c:pt idx="2">
                  <c:v>84.47</c:v>
                </c:pt>
                <c:pt idx="3">
                  <c:v>86.84</c:v>
                </c:pt>
                <c:pt idx="4">
                  <c:v>86.02</c:v>
                </c:pt>
                <c:pt idx="5">
                  <c:v>87</c:v>
                </c:pt>
                <c:pt idx="6">
                  <c:v>88.21</c:v>
                </c:pt>
                <c:pt idx="7">
                  <c:v>89.33</c:v>
                </c:pt>
                <c:pt idx="8">
                  <c:v>91</c:v>
                </c:pt>
                <c:pt idx="9">
                  <c:v>89.59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DD6-43BC-945E-88C9411B6F60}"/>
            </c:ext>
          </c:extLst>
        </c:ser>
        <c:ser>
          <c:idx val="1"/>
          <c:order val="1"/>
          <c:tx>
            <c:strRef>
              <c:f>Sheet1!$D$143</c:f>
              <c:strCache>
                <c:ptCount val="1"/>
                <c:pt idx="0">
                  <c:v>222 SN + LC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Sheet1!$B$144:$B$153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Sheet1!$D$144:$D$153</c:f>
              <c:numCache>
                <c:formatCode>General</c:formatCode>
                <c:ptCount val="10"/>
                <c:pt idx="0">
                  <c:v>79.02</c:v>
                </c:pt>
                <c:pt idx="1">
                  <c:v>81.06</c:v>
                </c:pt>
                <c:pt idx="2">
                  <c:v>82.82</c:v>
                </c:pt>
                <c:pt idx="3">
                  <c:v>85.02</c:v>
                </c:pt>
                <c:pt idx="4">
                  <c:v>86.81</c:v>
                </c:pt>
                <c:pt idx="5">
                  <c:v>87.68</c:v>
                </c:pt>
                <c:pt idx="6">
                  <c:v>87.37</c:v>
                </c:pt>
                <c:pt idx="7">
                  <c:v>87.85</c:v>
                </c:pt>
                <c:pt idx="8">
                  <c:v>88.73</c:v>
                </c:pt>
                <c:pt idx="9">
                  <c:v>91.01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DD6-43BC-945E-88C9411B6F60}"/>
            </c:ext>
          </c:extLst>
        </c:ser>
        <c:ser>
          <c:idx val="2"/>
          <c:order val="2"/>
          <c:tx>
            <c:strRef>
              <c:f>Sheet1!$E$143</c:f>
              <c:strCache>
                <c:ptCount val="1"/>
                <c:pt idx="0">
                  <c:v>MSN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Sheet1!$B$144:$B$153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Sheet1!$E$144:$E$153</c:f>
              <c:numCache>
                <c:formatCode>General</c:formatCode>
                <c:ptCount val="10"/>
                <c:pt idx="0">
                  <c:v>79.02</c:v>
                </c:pt>
                <c:pt idx="1">
                  <c:v>79.86</c:v>
                </c:pt>
                <c:pt idx="2">
                  <c:v>83.58</c:v>
                </c:pt>
                <c:pt idx="3">
                  <c:v>81.93</c:v>
                </c:pt>
                <c:pt idx="4">
                  <c:v>86.58</c:v>
                </c:pt>
                <c:pt idx="5">
                  <c:v>89.48</c:v>
                </c:pt>
                <c:pt idx="6">
                  <c:v>87.16</c:v>
                </c:pt>
                <c:pt idx="7">
                  <c:v>87.02</c:v>
                </c:pt>
                <c:pt idx="8">
                  <c:v>88.97</c:v>
                </c:pt>
                <c:pt idx="9">
                  <c:v>88.71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DD6-43BC-945E-88C9411B6F60}"/>
            </c:ext>
          </c:extLst>
        </c:ser>
        <c:ser>
          <c:idx val="3"/>
          <c:order val="3"/>
          <c:tx>
            <c:strRef>
              <c:f>Sheet1!$F$143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Sheet1!$B$144:$B$153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Sheet1!$F$144:$F$153</c:f>
              <c:numCache>
                <c:formatCode>General</c:formatCode>
                <c:ptCount val="10"/>
                <c:pt idx="0">
                  <c:v>79.02</c:v>
                </c:pt>
                <c:pt idx="1">
                  <c:v>79.08</c:v>
                </c:pt>
                <c:pt idx="2">
                  <c:v>80.069999999999993</c:v>
                </c:pt>
                <c:pt idx="3">
                  <c:v>84.17</c:v>
                </c:pt>
                <c:pt idx="4">
                  <c:v>83.14</c:v>
                </c:pt>
                <c:pt idx="5">
                  <c:v>85.41</c:v>
                </c:pt>
                <c:pt idx="6">
                  <c:v>86.32</c:v>
                </c:pt>
                <c:pt idx="7">
                  <c:v>87.18</c:v>
                </c:pt>
                <c:pt idx="8">
                  <c:v>88.24</c:v>
                </c:pt>
                <c:pt idx="9">
                  <c:v>86.92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DD6-43BC-945E-88C9411B6F60}"/>
            </c:ext>
          </c:extLst>
        </c:ser>
        <c:ser>
          <c:idx val="4"/>
          <c:order val="4"/>
          <c:tx>
            <c:strRef>
              <c:f>Sheet1!$G$143</c:f>
              <c:strCache>
                <c:ptCount val="1"/>
                <c:pt idx="0">
                  <c:v>222 SN + Overlap + LC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solidFill>
                  <a:srgbClr val="00B0F0"/>
                </a:solidFill>
              </a:ln>
              <a:effectLst/>
            </c:spPr>
          </c:marker>
          <c:cat>
            <c:strRef>
              <c:f>Sheet1!$B$144:$B$153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Sheet1!$G$144:$G$153</c:f>
              <c:numCache>
                <c:formatCode>General</c:formatCode>
                <c:ptCount val="10"/>
                <c:pt idx="0">
                  <c:v>79.02</c:v>
                </c:pt>
                <c:pt idx="1">
                  <c:v>80.5</c:v>
                </c:pt>
                <c:pt idx="2">
                  <c:v>83.47</c:v>
                </c:pt>
                <c:pt idx="3">
                  <c:v>88.33</c:v>
                </c:pt>
                <c:pt idx="4">
                  <c:v>87.81</c:v>
                </c:pt>
                <c:pt idx="5">
                  <c:v>90.35</c:v>
                </c:pt>
                <c:pt idx="6">
                  <c:v>87.83</c:v>
                </c:pt>
                <c:pt idx="7">
                  <c:v>89.81</c:v>
                </c:pt>
                <c:pt idx="8">
                  <c:v>90.4</c:v>
                </c:pt>
                <c:pt idx="9">
                  <c:v>91.39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DD6-43BC-945E-88C9411B6F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4361023"/>
        <c:axId val="784356863"/>
      </c:lineChart>
      <c:catAx>
        <c:axId val="784361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4356863"/>
        <c:crosses val="autoZero"/>
        <c:auto val="1"/>
        <c:lblAlgn val="ctr"/>
        <c:lblOffset val="100"/>
        <c:noMultiLvlLbl val="0"/>
      </c:catAx>
      <c:valAx>
        <c:axId val="784356863"/>
        <c:scaling>
          <c:orientation val="minMax"/>
          <c:min val="7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43610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637915462093422E-3"/>
          <c:y val="0.85936119870910521"/>
          <c:w val="0.98948574130763911"/>
          <c:h val="0.113545752143017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592191233951079E-2"/>
          <c:y val="5.0925925925925923E-2"/>
          <c:w val="0.89701138976463313"/>
          <c:h val="0.73461286089238842"/>
        </c:manualLayout>
      </c:layout>
      <c:lineChart>
        <c:grouping val="standard"/>
        <c:varyColors val="0"/>
        <c:ser>
          <c:idx val="0"/>
          <c:order val="0"/>
          <c:tx>
            <c:strRef>
              <c:f>Sheet1!$C$222</c:f>
              <c:strCache>
                <c:ptCount val="1"/>
                <c:pt idx="0">
                  <c:v>LC *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Sheet1!$B$223:$B$233</c:f>
              <c:strCache>
                <c:ptCount val="11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</c:strCache>
            </c:strRef>
          </c:cat>
          <c:val>
            <c:numRef>
              <c:f>Sheet1!$C$223:$C$233</c:f>
              <c:numCache>
                <c:formatCode>General</c:formatCode>
                <c:ptCount val="11"/>
                <c:pt idx="0">
                  <c:v>85.26</c:v>
                </c:pt>
                <c:pt idx="1">
                  <c:v>88.59</c:v>
                </c:pt>
                <c:pt idx="2">
                  <c:v>90.23</c:v>
                </c:pt>
                <c:pt idx="3">
                  <c:v>91.66</c:v>
                </c:pt>
                <c:pt idx="4">
                  <c:v>90.35</c:v>
                </c:pt>
                <c:pt idx="5">
                  <c:v>93.05</c:v>
                </c:pt>
                <c:pt idx="6">
                  <c:v>93.07</c:v>
                </c:pt>
                <c:pt idx="7">
                  <c:v>93.29</c:v>
                </c:pt>
                <c:pt idx="8">
                  <c:v>93.26</c:v>
                </c:pt>
                <c:pt idx="9">
                  <c:v>93.51</c:v>
                </c:pt>
                <c:pt idx="10">
                  <c:v>92.9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0C-43CF-B7D5-01486662B89D}"/>
            </c:ext>
          </c:extLst>
        </c:ser>
        <c:ser>
          <c:idx val="1"/>
          <c:order val="1"/>
          <c:tx>
            <c:strRef>
              <c:f>Sheet1!$D$222</c:f>
              <c:strCache>
                <c:ptCount val="1"/>
                <c:pt idx="0">
                  <c:v>222 SN + LC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Sheet1!$B$223:$B$233</c:f>
              <c:strCache>
                <c:ptCount val="11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</c:strCache>
            </c:strRef>
          </c:cat>
          <c:val>
            <c:numRef>
              <c:f>Sheet1!$D$223:$D$233</c:f>
              <c:numCache>
                <c:formatCode>General</c:formatCode>
                <c:ptCount val="11"/>
                <c:pt idx="0">
                  <c:v>85.26</c:v>
                </c:pt>
                <c:pt idx="1">
                  <c:v>88.82</c:v>
                </c:pt>
                <c:pt idx="2">
                  <c:v>90.03</c:v>
                </c:pt>
                <c:pt idx="3">
                  <c:v>92.5</c:v>
                </c:pt>
                <c:pt idx="4">
                  <c:v>91.23</c:v>
                </c:pt>
                <c:pt idx="5">
                  <c:v>91.02</c:v>
                </c:pt>
                <c:pt idx="6">
                  <c:v>93.09</c:v>
                </c:pt>
                <c:pt idx="7">
                  <c:v>92.9</c:v>
                </c:pt>
                <c:pt idx="8">
                  <c:v>92.73</c:v>
                </c:pt>
                <c:pt idx="9">
                  <c:v>93.51</c:v>
                </c:pt>
                <c:pt idx="10">
                  <c:v>92.05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0C-43CF-B7D5-01486662B89D}"/>
            </c:ext>
          </c:extLst>
        </c:ser>
        <c:ser>
          <c:idx val="2"/>
          <c:order val="2"/>
          <c:tx>
            <c:strRef>
              <c:f>Sheet1!$E$222</c:f>
              <c:strCache>
                <c:ptCount val="1"/>
                <c:pt idx="0">
                  <c:v>MSN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C000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Sheet1!$B$223:$B$233</c:f>
              <c:strCache>
                <c:ptCount val="11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</c:strCache>
            </c:strRef>
          </c:cat>
          <c:val>
            <c:numRef>
              <c:f>Sheet1!$E$223:$E$233</c:f>
              <c:numCache>
                <c:formatCode>General</c:formatCode>
                <c:ptCount val="11"/>
                <c:pt idx="0">
                  <c:v>85.26</c:v>
                </c:pt>
                <c:pt idx="1">
                  <c:v>89.23</c:v>
                </c:pt>
                <c:pt idx="2">
                  <c:v>89.4</c:v>
                </c:pt>
                <c:pt idx="3">
                  <c:v>89.9</c:v>
                </c:pt>
                <c:pt idx="4">
                  <c:v>90.65</c:v>
                </c:pt>
                <c:pt idx="5">
                  <c:v>91.14</c:v>
                </c:pt>
                <c:pt idx="6">
                  <c:v>92.46</c:v>
                </c:pt>
                <c:pt idx="7">
                  <c:v>92.67</c:v>
                </c:pt>
                <c:pt idx="8">
                  <c:v>92.93</c:v>
                </c:pt>
                <c:pt idx="9">
                  <c:v>93.08</c:v>
                </c:pt>
                <c:pt idx="10">
                  <c:v>93.29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0C-43CF-B7D5-01486662B89D}"/>
            </c:ext>
          </c:extLst>
        </c:ser>
        <c:ser>
          <c:idx val="3"/>
          <c:order val="3"/>
          <c:tx>
            <c:strRef>
              <c:f>Sheet1!$F$222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Sheet1!$B$223:$B$233</c:f>
              <c:strCache>
                <c:ptCount val="11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</c:strCache>
            </c:strRef>
          </c:cat>
          <c:val>
            <c:numRef>
              <c:f>Sheet1!$F$223:$F$233</c:f>
              <c:numCache>
                <c:formatCode>General</c:formatCode>
                <c:ptCount val="11"/>
                <c:pt idx="0">
                  <c:v>85.26</c:v>
                </c:pt>
                <c:pt idx="1">
                  <c:v>88.58</c:v>
                </c:pt>
                <c:pt idx="2">
                  <c:v>88.87</c:v>
                </c:pt>
                <c:pt idx="3">
                  <c:v>89.57</c:v>
                </c:pt>
                <c:pt idx="4">
                  <c:v>90.05</c:v>
                </c:pt>
                <c:pt idx="5">
                  <c:v>90.34</c:v>
                </c:pt>
                <c:pt idx="6">
                  <c:v>91.6</c:v>
                </c:pt>
                <c:pt idx="7">
                  <c:v>91.36</c:v>
                </c:pt>
                <c:pt idx="8">
                  <c:v>91.79</c:v>
                </c:pt>
                <c:pt idx="9">
                  <c:v>92.66</c:v>
                </c:pt>
                <c:pt idx="10">
                  <c:v>91.37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90C-43CF-B7D5-01486662B89D}"/>
            </c:ext>
          </c:extLst>
        </c:ser>
        <c:ser>
          <c:idx val="4"/>
          <c:order val="4"/>
          <c:tx>
            <c:strRef>
              <c:f>Sheet1!$G$222</c:f>
              <c:strCache>
                <c:ptCount val="1"/>
                <c:pt idx="0">
                  <c:v>222 SN + Overlap + LC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solidFill>
                  <a:srgbClr val="00B0F0"/>
                </a:solidFill>
              </a:ln>
              <a:effectLst/>
            </c:spPr>
          </c:marker>
          <c:cat>
            <c:strRef>
              <c:f>Sheet1!$B$223:$B$233</c:f>
              <c:strCache>
                <c:ptCount val="11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</c:strCache>
            </c:strRef>
          </c:cat>
          <c:val>
            <c:numRef>
              <c:f>Sheet1!$G$223:$G$233</c:f>
              <c:numCache>
                <c:formatCode>General</c:formatCode>
                <c:ptCount val="11"/>
                <c:pt idx="0">
                  <c:v>85.26</c:v>
                </c:pt>
                <c:pt idx="1">
                  <c:v>88.56</c:v>
                </c:pt>
                <c:pt idx="2">
                  <c:v>89.06</c:v>
                </c:pt>
                <c:pt idx="3">
                  <c:v>90.76</c:v>
                </c:pt>
                <c:pt idx="4">
                  <c:v>91.82</c:v>
                </c:pt>
                <c:pt idx="5">
                  <c:v>91.57</c:v>
                </c:pt>
                <c:pt idx="6">
                  <c:v>93.4</c:v>
                </c:pt>
                <c:pt idx="7">
                  <c:v>92.54</c:v>
                </c:pt>
                <c:pt idx="8">
                  <c:v>93.06</c:v>
                </c:pt>
                <c:pt idx="9">
                  <c:v>92.84</c:v>
                </c:pt>
                <c:pt idx="10">
                  <c:v>93.75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90C-43CF-B7D5-01486662B8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9167423"/>
        <c:axId val="879181151"/>
      </c:lineChart>
      <c:catAx>
        <c:axId val="879167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9181151"/>
        <c:crosses val="autoZero"/>
        <c:auto val="1"/>
        <c:lblAlgn val="ctr"/>
        <c:lblOffset val="100"/>
        <c:noMultiLvlLbl val="0"/>
      </c:catAx>
      <c:valAx>
        <c:axId val="879181151"/>
        <c:scaling>
          <c:orientation val="minMax"/>
          <c:min val="8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9167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86053076698745989"/>
          <c:w val="1"/>
          <c:h val="0.111691455234762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필수 기능 논의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실무 미팅에서 했고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어지간한 기능들은 다 구현 가능함을 확인 </a:t>
            </a:r>
            <a:r>
              <a:rPr lang="en-US" altLang="ko-KR" dirty="0" smtClean="0"/>
              <a:t>(UI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씨젠이</a:t>
            </a:r>
            <a:r>
              <a:rPr lang="ko-KR" altLang="en-US" dirty="0" smtClean="0"/>
              <a:t> 개발*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프레임 워크 세팅 </a:t>
            </a:r>
            <a:r>
              <a:rPr lang="en-US" altLang="ko-KR" dirty="0" smtClean="0"/>
              <a:t>=&gt; (</a:t>
            </a:r>
            <a:r>
              <a:rPr lang="ko-KR" altLang="en-US" dirty="0" err="1" smtClean="0"/>
              <a:t>이솔</a:t>
            </a:r>
            <a:r>
              <a:rPr lang="en-US" altLang="ko-KR" dirty="0" smtClean="0"/>
              <a:t>, JJ </a:t>
            </a:r>
            <a:r>
              <a:rPr lang="ko-KR" altLang="en-US" dirty="0" err="1" smtClean="0"/>
              <a:t>윌미</a:t>
            </a:r>
            <a:r>
              <a:rPr lang="ko-KR" altLang="en-US" dirty="0" smtClean="0"/>
              <a:t>*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=&gt; AL </a:t>
            </a:r>
            <a:r>
              <a:rPr lang="ko-KR" altLang="en-US" dirty="0" smtClean="0"/>
              <a:t>통합 매인 개발자 들인 요거 마무리 하고 </a:t>
            </a:r>
            <a:r>
              <a:rPr lang="en-US" altLang="ko-KR" dirty="0" smtClean="0"/>
              <a:t>AL </a:t>
            </a:r>
            <a:r>
              <a:rPr lang="ko-KR" altLang="en-US" dirty="0" smtClean="0"/>
              <a:t>하기로 함 </a:t>
            </a:r>
            <a:r>
              <a:rPr lang="en-US" altLang="ko-KR" dirty="0" smtClean="0"/>
              <a:t>(</a:t>
            </a:r>
            <a:r>
              <a:rPr lang="ko-KR" altLang="en-US" dirty="0" smtClean="0"/>
              <a:t>마무리를 </a:t>
            </a:r>
            <a:r>
              <a:rPr lang="en-US" altLang="ko-KR" dirty="0" smtClean="0"/>
              <a:t>9/1 </a:t>
            </a:r>
            <a:r>
              <a:rPr lang="ko-KR" altLang="en-US" dirty="0" smtClean="0"/>
              <a:t>계획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통합</a:t>
            </a:r>
            <a:r>
              <a:rPr lang="ko-KR" altLang="en-US" baseline="0" dirty="0" smtClean="0"/>
              <a:t> 코딩 계획이 조금 연기됨 다음주 시작 예상 </a:t>
            </a:r>
            <a:r>
              <a:rPr lang="en-US" altLang="ko-KR" baseline="0" dirty="0" smtClean="0"/>
              <a:t>(</a:t>
            </a:r>
            <a:r>
              <a:rPr lang="ko-KR" altLang="en-US" baseline="0" dirty="0" err="1" smtClean="0"/>
              <a:t>씨젠에</a:t>
            </a:r>
            <a:r>
              <a:rPr lang="ko-KR" altLang="en-US" baseline="0" dirty="0" smtClean="0"/>
              <a:t> 설치 시작 예정 </a:t>
            </a:r>
            <a:r>
              <a:rPr lang="en-US" altLang="ko-KR" baseline="0" dirty="0" smtClean="0"/>
              <a:t>9/15=&gt;226 </a:t>
            </a:r>
            <a:r>
              <a:rPr lang="ko-KR" altLang="en-US" baseline="0" dirty="0" smtClean="0"/>
              <a:t>관련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씨젠에서</a:t>
            </a:r>
            <a:r>
              <a:rPr lang="ko-KR" altLang="en-US" baseline="0" dirty="0" smtClean="0"/>
              <a:t> 일정 잡아 </a:t>
            </a:r>
            <a:r>
              <a:rPr lang="ko-KR" altLang="en-US" baseline="0" dirty="0" err="1" smtClean="0"/>
              <a:t>주기로함</a:t>
            </a:r>
            <a:r>
              <a:rPr lang="en-US" altLang="ko-KR" baseline="0" dirty="0" smtClean="0"/>
              <a:t>)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 smtClean="0"/>
              <a:t>다중 폴더 학습 코드 </a:t>
            </a:r>
            <a:r>
              <a:rPr lang="en-US" altLang="ko-KR" dirty="0" smtClean="0"/>
              <a:t>=&gt; </a:t>
            </a:r>
            <a:r>
              <a:rPr lang="en-US" altLang="ko-KR" dirty="0" err="1" smtClean="0"/>
              <a:t>Lossdiff</a:t>
            </a:r>
            <a:r>
              <a:rPr lang="ko-KR" altLang="en-US" dirty="0" smtClean="0"/>
              <a:t>를 여러 폴더에서 한꺼번에 학습시키는 방법인데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개발은 되어 있음 </a:t>
            </a:r>
            <a:r>
              <a:rPr lang="en-US" altLang="ko-KR" dirty="0" smtClean="0"/>
              <a:t>(</a:t>
            </a:r>
            <a:r>
              <a:rPr lang="ko-KR" altLang="en-US" dirty="0" smtClean="0"/>
              <a:t>코드 정리가 필요함 프레임 워크가 </a:t>
            </a:r>
            <a:r>
              <a:rPr lang="ko-KR" altLang="en-US" dirty="0" err="1" smtClean="0"/>
              <a:t>끝나야함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346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149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282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투입될 알고리즘이 가칭 </a:t>
            </a:r>
            <a:r>
              <a:rPr lang="en-US" altLang="ko-KR" dirty="0" smtClean="0"/>
              <a:t>region –based AL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057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투입될 알고리즘이 가칭 </a:t>
            </a:r>
            <a:r>
              <a:rPr lang="en-US" altLang="ko-KR" dirty="0" smtClean="0"/>
              <a:t>region –based AL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189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해당 실험 총 </a:t>
            </a:r>
            <a:r>
              <a:rPr lang="en-US" altLang="ko-KR" dirty="0" smtClean="0"/>
              <a:t>3</a:t>
            </a:r>
            <a:r>
              <a:rPr lang="ko-KR" altLang="en-US" dirty="0" smtClean="0"/>
              <a:t>주 정도 걸림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왜나면 현재 표에 보이는 모델만 </a:t>
            </a:r>
            <a:r>
              <a:rPr lang="en-US" altLang="ko-KR" dirty="0" smtClean="0"/>
              <a:t>105</a:t>
            </a:r>
            <a:r>
              <a:rPr lang="ko-KR" altLang="en-US" dirty="0" smtClean="0"/>
              <a:t>개임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시간 소요가 상당한 </a:t>
            </a:r>
            <a:r>
              <a:rPr lang="ko-KR" altLang="en-US" dirty="0" err="1" smtClean="0"/>
              <a:t>실험임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u="none" strike="noStrike" dirty="0" smtClean="0">
                <a:effectLst/>
              </a:rPr>
              <a:t>222 SN + LC : LC</a:t>
            </a:r>
            <a:r>
              <a:rPr lang="ko-KR" altLang="en-US" sz="1200" u="none" strike="noStrike" dirty="0" smtClean="0">
                <a:effectLst/>
              </a:rPr>
              <a:t>로 </a:t>
            </a:r>
            <a:r>
              <a:rPr lang="en-US" altLang="ko-KR" sz="1200" u="none" strike="noStrike" dirty="0" smtClean="0">
                <a:effectLst/>
              </a:rPr>
              <a:t>seed</a:t>
            </a:r>
            <a:r>
              <a:rPr lang="ko-KR" altLang="en-US" sz="1200" u="none" strike="noStrike" dirty="0" smtClean="0">
                <a:effectLst/>
              </a:rPr>
              <a:t>를 만들고 이웃 패치를 불러오는 방식 </a:t>
            </a:r>
            <a:r>
              <a:rPr lang="en-US" altLang="ko-KR" sz="1200" u="none" strike="noStrike" dirty="0" smtClean="0">
                <a:effectLst/>
              </a:rPr>
              <a:t>+</a:t>
            </a:r>
            <a:r>
              <a:rPr lang="ko-KR" altLang="en-US" sz="1200" u="none" strike="noStrike" dirty="0" smtClean="0">
                <a:effectLst/>
              </a:rPr>
              <a:t>나머지 패치에 대해서는 </a:t>
            </a:r>
            <a:r>
              <a:rPr lang="en-US" altLang="ko-KR" sz="1200" u="none" strike="noStrike" dirty="0" smtClean="0">
                <a:effectLst/>
              </a:rPr>
              <a:t>LC </a:t>
            </a:r>
            <a:r>
              <a:rPr lang="ko-KR" altLang="en-US" sz="1200" u="none" strike="noStrike" dirty="0" smtClean="0">
                <a:effectLst/>
              </a:rPr>
              <a:t>방식으로 불러옴</a:t>
            </a:r>
            <a:endParaRPr lang="en-US" altLang="ko-KR" sz="1200" u="none" strike="noStrike" dirty="0" smtClean="0">
              <a:effectLst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MSN : seed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와 이웃으로만 구성</a:t>
            </a: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대부분 제안한 방법이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좋긴한데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차이가 너무 미미함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…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다만 긍정적인 예상은 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SN 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이 뭔가 한계점을 뚫고 올라가려는 모습이 보임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,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사실 추가 실험이 필요하나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,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실험에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시간소요가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너무 커서</a:t>
            </a: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추가 데이터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셋업을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해야함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…. 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이런 어려움이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있긴함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.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81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투입될 알고리즘이 가칭 </a:t>
            </a:r>
            <a:r>
              <a:rPr lang="en-US" altLang="ko-KR" dirty="0" smtClean="0"/>
              <a:t>region –based AL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218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파트 현황 요약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33475"/>
              </p:ext>
            </p:extLst>
          </p:nvPr>
        </p:nvGraphicFramePr>
        <p:xfrm>
          <a:off x="372641" y="803054"/>
          <a:ext cx="8493957" cy="4084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601">
                  <a:extLst>
                    <a:ext uri="{9D8B030D-6E8A-4147-A177-3AD203B41FA5}">
                      <a16:colId xmlns:a16="http://schemas.microsoft.com/office/drawing/2014/main" val="1221087168"/>
                    </a:ext>
                  </a:extLst>
                </a:gridCol>
                <a:gridCol w="552462">
                  <a:extLst>
                    <a:ext uri="{9D8B030D-6E8A-4147-A177-3AD203B41FA5}">
                      <a16:colId xmlns:a16="http://schemas.microsoft.com/office/drawing/2014/main" val="3635539071"/>
                    </a:ext>
                  </a:extLst>
                </a:gridCol>
                <a:gridCol w="1938411">
                  <a:extLst>
                    <a:ext uri="{9D8B030D-6E8A-4147-A177-3AD203B41FA5}">
                      <a16:colId xmlns:a16="http://schemas.microsoft.com/office/drawing/2014/main" val="2258218219"/>
                    </a:ext>
                  </a:extLst>
                </a:gridCol>
                <a:gridCol w="1511173">
                  <a:extLst>
                    <a:ext uri="{9D8B030D-6E8A-4147-A177-3AD203B41FA5}">
                      <a16:colId xmlns:a16="http://schemas.microsoft.com/office/drawing/2014/main" val="685538144"/>
                    </a:ext>
                  </a:extLst>
                </a:gridCol>
                <a:gridCol w="3534310">
                  <a:extLst>
                    <a:ext uri="{9D8B030D-6E8A-4147-A177-3AD203B41FA5}">
                      <a16:colId xmlns:a16="http://schemas.microsoft.com/office/drawing/2014/main" val="1888373241"/>
                    </a:ext>
                  </a:extLst>
                </a:gridCol>
              </a:tblGrid>
              <a:tr h="4953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index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명칭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현황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904328"/>
                  </a:ext>
                </a:extLst>
              </a:tr>
              <a:tr h="4127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시스템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System design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전체 시스템 개발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설계 및 개발 방안 정리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실제 적용 진행에 따라서 발생하는 이슈 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report </a:t>
                      </a: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및 디자인 변경 </a:t>
                      </a: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대응 중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377752"/>
                  </a:ext>
                </a:extLst>
              </a:tr>
              <a:tr h="4127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UI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User interface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GUI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설계 및 개발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개발 진행중 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dirty="0" err="1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씨젠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- DB</a:t>
                      </a:r>
                      <a:r>
                        <a:rPr lang="en-US" altLang="ko-KR" sz="1200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연동 및 </a:t>
                      </a:r>
                      <a:r>
                        <a:rPr lang="en-US" altLang="ko-KR" sz="1200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UI </a:t>
                      </a:r>
                      <a:r>
                        <a:rPr lang="ko-KR" altLang="en-US" sz="1200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개발 진행중 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048438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AL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Recommendation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patch- WSI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추천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WSI:</a:t>
                      </a:r>
                      <a:r>
                        <a:rPr lang="en-US" altLang="ko-KR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 date</a:t>
                      </a:r>
                      <a:r>
                        <a:rPr lang="ko-KR" altLang="en-US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에서 가장 낮은 값 </a:t>
                      </a:r>
                      <a:r>
                        <a:rPr lang="en-US" altLang="ko-KR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20</a:t>
                      </a:r>
                      <a:r>
                        <a:rPr lang="ko-KR" altLang="en-US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씩 추천</a:t>
                      </a:r>
                      <a:endParaRPr lang="en-US" altLang="ko-KR" sz="1200" b="1" dirty="0" smtClean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  <a:p>
                      <a:pPr latinLnBrk="1"/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Patch: Region-based</a:t>
                      </a:r>
                      <a:r>
                        <a:rPr lang="en-US" altLang="ko-KR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="1" baseline="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형태로 우선 설치 계획</a:t>
                      </a:r>
                      <a:endParaRPr lang="en-US" altLang="ko-KR" sz="1200" b="1" dirty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896532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generator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실제 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DB</a:t>
                      </a: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와 연결 및 통신 개발 및 테스트 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640905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Training 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</a:b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classifier training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다중 폴더 학습 코드 개발 완료</a:t>
                      </a:r>
                      <a:endParaRPr lang="en-US" altLang="ko-KR" sz="1200" dirty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870817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WSI classifier train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WSI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개발 진행 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1.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분산 폴더에서 학습 데이터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load 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2.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선택된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load 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3. feature cube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학습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4146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46206" y="5120773"/>
            <a:ext cx="8175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*</a:t>
            </a:r>
            <a:r>
              <a:rPr lang="en-US" altLang="ko-KR" sz="1400" dirty="0">
                <a:latin typeface="+mj-ea"/>
                <a:ea typeface="+mj-ea"/>
              </a:rPr>
              <a:t>UI </a:t>
            </a:r>
            <a:r>
              <a:rPr lang="ko-KR" altLang="en-US" sz="1400" dirty="0">
                <a:latin typeface="+mj-ea"/>
                <a:ea typeface="+mj-ea"/>
              </a:rPr>
              <a:t>구조에 대한 협의 및 논의 </a:t>
            </a:r>
            <a:r>
              <a:rPr lang="ko-KR" altLang="en-US" sz="1400" dirty="0" smtClean="0">
                <a:latin typeface="+mj-ea"/>
                <a:ea typeface="+mj-ea"/>
              </a:rPr>
              <a:t>진행중</a:t>
            </a:r>
            <a:endParaRPr lang="en-US" altLang="ko-KR" sz="1400" dirty="0" smtClean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u="sng" dirty="0" smtClean="0">
                <a:latin typeface="+mj-ea"/>
                <a:ea typeface="+mj-ea"/>
              </a:rPr>
              <a:t>프레임 워크 비교 테스트 세팅을 위해</a:t>
            </a:r>
            <a:r>
              <a:rPr lang="en-US" altLang="ko-KR" sz="1400" u="sng" dirty="0" smtClean="0">
                <a:latin typeface="+mj-ea"/>
                <a:ea typeface="+mj-ea"/>
              </a:rPr>
              <a:t>, </a:t>
            </a:r>
            <a:r>
              <a:rPr lang="ko-KR" altLang="en-US" sz="1400" u="sng" dirty="0" smtClean="0">
                <a:latin typeface="+mj-ea"/>
                <a:ea typeface="+mj-ea"/>
              </a:rPr>
              <a:t>일부 일정 지연 </a:t>
            </a:r>
            <a:r>
              <a:rPr lang="en-US" altLang="ko-KR" sz="1400" u="sng" dirty="0" smtClean="0">
                <a:latin typeface="+mj-ea"/>
                <a:ea typeface="+mj-ea"/>
              </a:rPr>
              <a:t>(</a:t>
            </a:r>
            <a:r>
              <a:rPr lang="ko-KR" altLang="en-US" sz="1400" u="sng" dirty="0" smtClean="0">
                <a:latin typeface="+mj-ea"/>
                <a:ea typeface="+mj-ea"/>
              </a:rPr>
              <a:t>통합 작업 </a:t>
            </a:r>
            <a:r>
              <a:rPr lang="en-US" altLang="ko-KR" sz="1400" u="sng" dirty="0" smtClean="0">
                <a:latin typeface="+mj-ea"/>
                <a:ea typeface="+mj-ea"/>
              </a:rPr>
              <a:t>9/2 </a:t>
            </a:r>
            <a:r>
              <a:rPr lang="ko-KR" altLang="en-US" sz="1400" u="sng" dirty="0" smtClean="0">
                <a:latin typeface="+mj-ea"/>
                <a:ea typeface="+mj-ea"/>
              </a:rPr>
              <a:t>이후</a:t>
            </a:r>
            <a:r>
              <a:rPr lang="en-US" altLang="ko-KR" sz="1400" u="sng" dirty="0" smtClean="0">
                <a:latin typeface="+mj-ea"/>
                <a:ea typeface="+mj-ea"/>
              </a:rPr>
              <a:t> </a:t>
            </a:r>
            <a:r>
              <a:rPr lang="ko-KR" altLang="en-US" sz="1400" u="sng" dirty="0" smtClean="0">
                <a:latin typeface="+mj-ea"/>
                <a:ea typeface="+mj-ea"/>
              </a:rPr>
              <a:t>시작 가능</a:t>
            </a:r>
            <a:r>
              <a:rPr lang="en-US" altLang="ko-KR" sz="1400" u="sng" dirty="0" smtClean="0">
                <a:latin typeface="+mj-ea"/>
                <a:ea typeface="+mj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+mj-ea"/>
                <a:ea typeface="+mj-ea"/>
              </a:rPr>
              <a:t>기존 분류 프레임 워크 일부 코드 수정 필요</a:t>
            </a:r>
            <a:endParaRPr lang="en-US" altLang="ko-KR" sz="1400" b="1" dirty="0" smtClean="0">
              <a:latin typeface="+mj-ea"/>
              <a:ea typeface="+mj-ea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Recommendation module</a:t>
            </a:r>
            <a:r>
              <a:rPr lang="ko-KR" altLang="en-US" sz="1400" dirty="0" smtClean="0">
                <a:latin typeface="+mj-ea"/>
                <a:ea typeface="+mj-ea"/>
              </a:rPr>
              <a:t>과 연결 필요</a:t>
            </a:r>
            <a:endParaRPr lang="ko-KR" altLang="en-US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77868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개발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6206" y="606891"/>
            <a:ext cx="7714214" cy="4577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개발 협의 주요 내용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개발을 위한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DB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고려 요소 논의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기존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시스템에 생성된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분류 결과 정보에 대해서 학습 대상에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흐름에 대한 설계 수정 필요함*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write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대상 요소 협의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프로그램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씨젠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 경우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새로운 컬럼을 복사하거나 하지 않음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시스템에서 생성한 대상 패치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row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대해서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대한 변경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오라클의 선택 여부만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할 계획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시스템에서 생성한 대상 패치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정보에 대해서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하여 인터페이스에 표시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패치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생성 대상 슬라이드 복사 위치 협의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(DB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항목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Slide_copy_path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226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서버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/vast/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해당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위치에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slide/patch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폴더를 별개로 생성 예정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폴더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날짜 정보를 기반으로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를 분류하여 생성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폴더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추후 정의될 학습 주기에 따라서 폴더를 생성할 계획 </a:t>
            </a:r>
          </a:p>
        </p:txBody>
      </p:sp>
    </p:spTree>
    <p:extLst>
      <p:ext uri="{BB962C8B-B14F-4D97-AF65-F5344CB8AC3E}">
        <p14:creationId xmlns:p14="http://schemas.microsoft.com/office/powerpoint/2010/main" val="3170419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generator </a:t>
            </a:r>
            <a:r>
              <a:rPr lang="en-US" altLang="ko-K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(PGM)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198" y="904098"/>
            <a:ext cx="6891841" cy="20724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5119198" y="583523"/>
            <a:ext cx="6621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Slide queue : WSI </a:t>
            </a:r>
            <a:r>
              <a:rPr lang="ko-KR" altLang="en-US" sz="1400" dirty="0" smtClean="0"/>
              <a:t>분류기의 결과와 스코어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971" y="3299702"/>
            <a:ext cx="3814707" cy="27323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42744" y="2976539"/>
            <a:ext cx="536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‘</a:t>
            </a:r>
            <a:r>
              <a:rPr lang="en-US" altLang="ko-KR" sz="1400" dirty="0" err="1" smtClean="0"/>
              <a:t>tb_test_result</a:t>
            </a:r>
            <a:r>
              <a:rPr lang="en-US" altLang="ko-KR" sz="1400" dirty="0" smtClean="0"/>
              <a:t>’ :</a:t>
            </a:r>
            <a:r>
              <a:rPr lang="ko-KR" altLang="en-US" sz="1400" dirty="0" smtClean="0"/>
              <a:t>판독 결과 및 </a:t>
            </a:r>
            <a:r>
              <a:rPr lang="en-US" altLang="ko-KR" sz="1400" dirty="0" smtClean="0"/>
              <a:t>GT </a:t>
            </a:r>
            <a:r>
              <a:rPr lang="ko-KR" altLang="en-US" sz="1400" dirty="0" smtClean="0"/>
              <a:t>분류 결과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155979" y="1479951"/>
            <a:ext cx="31157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recommend_slide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: (</a:t>
            </a:r>
            <a:r>
              <a:rPr lang="en-US" altLang="ko-KR" sz="1400" dirty="0" err="1" smtClean="0"/>
              <a:t>incert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Date </a:t>
            </a:r>
            <a:r>
              <a:rPr lang="ko-KR" altLang="en-US" sz="1400" dirty="0" smtClean="0"/>
              <a:t>기준 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false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Lowest confidence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’20’ WSI from each class (60)</a:t>
            </a:r>
            <a:endParaRPr lang="ko-KR" altLang="en-US" sz="1400" dirty="0"/>
          </a:p>
        </p:txBody>
      </p:sp>
      <p:cxnSp>
        <p:nvCxnSpPr>
          <p:cNvPr id="16" name="꺾인 연결선 15"/>
          <p:cNvCxnSpPr>
            <a:stCxn id="3" idx="1"/>
            <a:endCxn id="5" idx="0"/>
          </p:cNvCxnSpPr>
          <p:nvPr/>
        </p:nvCxnSpPr>
        <p:spPr>
          <a:xfrm rot="10800000" flipV="1">
            <a:off x="1713860" y="737411"/>
            <a:ext cx="3405338" cy="742539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3" idx="1"/>
            <a:endCxn id="8" idx="1"/>
          </p:cNvCxnSpPr>
          <p:nvPr/>
        </p:nvCxnSpPr>
        <p:spPr>
          <a:xfrm rot="10800000" flipH="1" flipV="1">
            <a:off x="5119198" y="737412"/>
            <a:ext cx="123546" cy="2393016"/>
          </a:xfrm>
          <a:prstGeom prst="bentConnector3">
            <a:avLst>
              <a:gd name="adj1" fmla="val -18503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5" idx="2"/>
            <a:endCxn id="37" idx="0"/>
          </p:cNvCxnSpPr>
          <p:nvPr/>
        </p:nvCxnSpPr>
        <p:spPr>
          <a:xfrm rot="16200000" flipH="1">
            <a:off x="1106689" y="3256673"/>
            <a:ext cx="1300401" cy="86058"/>
          </a:xfrm>
          <a:prstGeom prst="bentConnector3">
            <a:avLst>
              <a:gd name="adj1" fmla="val 8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1917" y="3949903"/>
            <a:ext cx="3596001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</a:t>
            </a:r>
            <a:r>
              <a:rPr lang="ko-KR" altLang="en-US" sz="1400" dirty="0" smtClean="0"/>
              <a:t>_</a:t>
            </a:r>
            <a:r>
              <a:rPr lang="en-US" altLang="ko-KR" sz="1400" dirty="0" smtClean="0"/>
              <a:t>patch: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0 : DB </a:t>
            </a:r>
            <a:r>
              <a:rPr lang="ko-KR" altLang="en-US" sz="1400" dirty="0" smtClean="0"/>
              <a:t>에 카피 됨</a:t>
            </a: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1 : </a:t>
            </a:r>
            <a:r>
              <a:rPr lang="ko-KR" altLang="en-US" sz="1400" dirty="0" smtClean="0"/>
              <a:t>추천 대상인 패치 </a:t>
            </a:r>
            <a:r>
              <a:rPr lang="en-US" altLang="ko-KR" sz="1400" dirty="0" smtClean="0"/>
              <a:t>(UI </a:t>
            </a:r>
            <a:r>
              <a:rPr lang="ko-KR" altLang="en-US" sz="1400" dirty="0" smtClean="0"/>
              <a:t>표시 대상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Flag = 2 : </a:t>
            </a:r>
            <a:r>
              <a:rPr lang="ko-KR" altLang="en-US" sz="1400" b="1" dirty="0" smtClean="0"/>
              <a:t>추천 대상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선택 및 </a:t>
            </a:r>
            <a:r>
              <a:rPr lang="en-US" altLang="ko-KR" sz="1400" b="1" dirty="0" smtClean="0"/>
              <a:t>GT </a:t>
            </a:r>
            <a:r>
              <a:rPr lang="ko-KR" altLang="en-US" sz="1400" b="1" dirty="0" smtClean="0"/>
              <a:t>수정</a:t>
            </a:r>
            <a:r>
              <a:rPr lang="en-US" altLang="ko-KR" sz="1400" b="1" dirty="0" smtClean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3 : </a:t>
            </a:r>
            <a:r>
              <a:rPr lang="ko-KR" altLang="en-US" sz="1400" dirty="0" smtClean="0"/>
              <a:t>추천 대상이었으나 검토 대상이 아님</a:t>
            </a:r>
            <a:endParaRPr lang="en-US" altLang="ko-KR" sz="1400" dirty="0" smtClean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72804" y="5672533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PGM</a:t>
            </a:r>
            <a:endParaRPr lang="ko-KR" altLang="en-US" dirty="0"/>
          </a:p>
        </p:txBody>
      </p:sp>
      <p:cxnSp>
        <p:nvCxnSpPr>
          <p:cNvPr id="41" name="꺾인 연결선 40"/>
          <p:cNvCxnSpPr>
            <a:stCxn id="37" idx="2"/>
            <a:endCxn id="38" idx="0"/>
          </p:cNvCxnSpPr>
          <p:nvPr/>
        </p:nvCxnSpPr>
        <p:spPr>
          <a:xfrm rot="5400000">
            <a:off x="1631101" y="5503715"/>
            <a:ext cx="33763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977816" y="535532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Flag == 2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2350491" y="6185705"/>
            <a:ext cx="2768707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/(date)/N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)/D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cxnSp>
        <p:nvCxnSpPr>
          <p:cNvPr id="50" name="꺾인 연결선 49"/>
          <p:cNvCxnSpPr>
            <a:stCxn id="38" idx="2"/>
            <a:endCxn id="47" idx="1"/>
          </p:cNvCxnSpPr>
          <p:nvPr/>
        </p:nvCxnSpPr>
        <p:spPr>
          <a:xfrm rot="16200000" flipH="1">
            <a:off x="1923592" y="6081971"/>
            <a:ext cx="303225" cy="550574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2082368" y="2796059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training</a:t>
            </a:r>
            <a:endParaRPr lang="ko-KR" altLang="en-US" dirty="0"/>
          </a:p>
        </p:txBody>
      </p:sp>
      <p:cxnSp>
        <p:nvCxnSpPr>
          <p:cNvPr id="56" name="꺾인 연결선 55"/>
          <p:cNvCxnSpPr>
            <a:stCxn id="5" idx="2"/>
            <a:endCxn id="55" idx="1"/>
          </p:cNvCxnSpPr>
          <p:nvPr/>
        </p:nvCxnSpPr>
        <p:spPr>
          <a:xfrm rot="16200000" flipH="1">
            <a:off x="1691557" y="2671805"/>
            <a:ext cx="413114" cy="368508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993703" y="3371162"/>
            <a:ext cx="2845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en-US" altLang="ko-KR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15598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31314" y="527004"/>
            <a:ext cx="707260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Region-based AL</a:t>
            </a:r>
            <a:endParaRPr lang="ko-KR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실험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1" name="그림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384" y="977011"/>
            <a:ext cx="4492502" cy="18645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2" name="그림 1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8952" y="2955775"/>
            <a:ext cx="4160569" cy="1810140"/>
          </a:xfrm>
          <a:prstGeom prst="rect">
            <a:avLst/>
          </a:prstGeom>
        </p:spPr>
      </p:pic>
      <p:pic>
        <p:nvPicPr>
          <p:cNvPr id="113" name="그림 1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06" y="1012343"/>
            <a:ext cx="3090940" cy="202404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14" name="꺾인 연결선 113"/>
          <p:cNvCxnSpPr>
            <a:stCxn id="113" idx="3"/>
          </p:cNvCxnSpPr>
          <p:nvPr/>
        </p:nvCxnSpPr>
        <p:spPr>
          <a:xfrm>
            <a:off x="3337146" y="2024367"/>
            <a:ext cx="572236" cy="14663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꺾인 연결선 114"/>
          <p:cNvCxnSpPr>
            <a:stCxn id="111" idx="1"/>
          </p:cNvCxnSpPr>
          <p:nvPr/>
        </p:nvCxnSpPr>
        <p:spPr>
          <a:xfrm rot="10800000" flipV="1">
            <a:off x="3985582" y="1909298"/>
            <a:ext cx="312803" cy="16873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6161" y="4229695"/>
            <a:ext cx="3792825" cy="26283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아래쪽 화살표 4"/>
          <p:cNvSpPr/>
          <p:nvPr/>
        </p:nvSpPr>
        <p:spPr>
          <a:xfrm>
            <a:off x="7448449" y="3067655"/>
            <a:ext cx="487110" cy="8460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/>
          <p:cNvSpPr/>
          <p:nvPr/>
        </p:nvSpPr>
        <p:spPr>
          <a:xfrm>
            <a:off x="128475" y="5081922"/>
            <a:ext cx="771421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Region-based 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은 주변 패치 이미지를 고려하는 방식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기존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과는 다르게 이웃 패치들을 고려하여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AL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진행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이때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overlapping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방식을 통해 추가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GT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를 획득 가능함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현재 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overlapping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생성 모듈 개발 완료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및 적용 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실험중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89667" y="3607706"/>
            <a:ext cx="2558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Overlapping data </a:t>
            </a:r>
            <a:br>
              <a:rPr lang="en-US" altLang="ko-KR" sz="1400" dirty="0" smtClean="0"/>
            </a:br>
            <a:r>
              <a:rPr lang="ko-KR" altLang="en-US" sz="1400" dirty="0" smtClean="0"/>
              <a:t>추가 획득 가능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7176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실험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-Overlapping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1" name="그림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06" y="4865965"/>
            <a:ext cx="4492502" cy="18645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161" y="4229695"/>
            <a:ext cx="3792825" cy="26283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아래쪽 화살표 4"/>
          <p:cNvSpPr/>
          <p:nvPr/>
        </p:nvSpPr>
        <p:spPr>
          <a:xfrm rot="16200000">
            <a:off x="4519590" y="4442948"/>
            <a:ext cx="487110" cy="8460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/>
          <p:cNvSpPr/>
          <p:nvPr/>
        </p:nvSpPr>
        <p:spPr>
          <a:xfrm>
            <a:off x="246206" y="595875"/>
            <a:ext cx="771421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Overlapping </a:t>
            </a:r>
            <a:r>
              <a:rPr lang="ko-KR" alt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방식의 문제점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아래와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같이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정보를 포함하지 못하는 데이터가 생성되기도 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어려운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케이스의 데이터가 생성되기도 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해당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종류의 데이터에 대한 처리 혹은 제거가 필요할 것으로 보임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를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위해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Lossdiff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방식을 통한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필터링을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고려 중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59369" y="4229695"/>
            <a:ext cx="2558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Overlapping data </a:t>
            </a:r>
            <a:br>
              <a:rPr lang="en-US" altLang="ko-KR" sz="1400" dirty="0" smtClean="0"/>
            </a:br>
            <a:r>
              <a:rPr lang="ko-KR" altLang="en-US" sz="1400" dirty="0" smtClean="0"/>
              <a:t>추가 획득 가능</a:t>
            </a:r>
            <a:endParaRPr lang="ko-KR" altLang="en-US" sz="1400" dirty="0"/>
          </a:p>
        </p:txBody>
      </p:sp>
      <p:pic>
        <p:nvPicPr>
          <p:cNvPr id="14" name="그림 13"/>
          <p:cNvPicPr/>
          <p:nvPr/>
        </p:nvPicPr>
        <p:blipFill>
          <a:blip r:embed="rId5"/>
          <a:stretch>
            <a:fillRect/>
          </a:stretch>
        </p:blipFill>
        <p:spPr>
          <a:xfrm>
            <a:off x="6460948" y="1574123"/>
            <a:ext cx="1885950" cy="1881505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901814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실험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121226"/>
              </p:ext>
            </p:extLst>
          </p:nvPr>
        </p:nvGraphicFramePr>
        <p:xfrm>
          <a:off x="82084" y="873146"/>
          <a:ext cx="4385616" cy="22201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0936">
                  <a:extLst>
                    <a:ext uri="{9D8B030D-6E8A-4147-A177-3AD203B41FA5}">
                      <a16:colId xmlns:a16="http://schemas.microsoft.com/office/drawing/2014/main" val="2072102411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070153646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199147201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154045812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519483414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172607619"/>
                    </a:ext>
                  </a:extLst>
                </a:gridCol>
              </a:tblGrid>
              <a:tr h="308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222 SN + 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MSN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222 SN + Overlap + 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202666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963244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81.91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81.06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2944474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82.82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83.58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83.47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234407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86.84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85.02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81.93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84.17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88.33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370362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86.02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86.81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86.58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83.14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87.81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3960092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87.68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89.48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85.41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90.35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416587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88.21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87.37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86.32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87.83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1487066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89.33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87.85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87.02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87.18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89.81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74194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88.73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88.97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88.24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90.4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675034"/>
                  </a:ext>
                </a:extLst>
              </a:tr>
              <a:tr h="1875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89.59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 dirty="0">
                          <a:effectLst/>
                        </a:rPr>
                        <a:t>91.01</a:t>
                      </a:r>
                      <a:endParaRPr lang="en-US" altLang="ko-KR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88.71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86.92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91.39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17993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0" y="4124444"/>
            <a:ext cx="1601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stomach</a:t>
            </a:r>
            <a:endParaRPr lang="ko-KR" altLang="en-US" dirty="0"/>
          </a:p>
        </p:txBody>
      </p:sp>
      <p:graphicFrame>
        <p:nvGraphicFramePr>
          <p:cNvPr id="16" name="차트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2056975"/>
              </p:ext>
            </p:extLst>
          </p:nvPr>
        </p:nvGraphicFramePr>
        <p:xfrm>
          <a:off x="4693046" y="472894"/>
          <a:ext cx="4322416" cy="3256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-40709" y="3323557"/>
            <a:ext cx="815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Seed + neighbor </a:t>
            </a:r>
            <a:r>
              <a:rPr lang="ko-KR" altLang="en-US" sz="1200" dirty="0" smtClean="0"/>
              <a:t>방식이 꾸준하게 올라가는 경향이 보임 </a:t>
            </a:r>
            <a:endParaRPr lang="en-US" altLang="ko-KR" sz="12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더 많은 </a:t>
            </a:r>
            <a:r>
              <a:rPr lang="en-US" altLang="ko-KR" sz="1200" dirty="0" smtClean="0"/>
              <a:t>G</a:t>
            </a:r>
            <a:r>
              <a:rPr lang="ko-KR" altLang="en-US" sz="1200" dirty="0" smtClean="0"/>
              <a:t>에 대한 실험이 필요할 것으로 보이나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데이터의 한계가 있음</a:t>
            </a:r>
            <a:endParaRPr lang="en-US" altLang="ko-KR" sz="12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데이터를 좀 더 잘게 쪼개는 방법이 가능하나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데이터 </a:t>
            </a:r>
            <a:r>
              <a:rPr lang="ko-KR" altLang="en-US" sz="1200" dirty="0" err="1" smtClean="0"/>
              <a:t>셋업에</a:t>
            </a:r>
            <a:r>
              <a:rPr lang="ko-KR" altLang="en-US" sz="1200" dirty="0" smtClean="0"/>
              <a:t> 시간 소요가 큼</a:t>
            </a:r>
            <a:endParaRPr lang="en-US" altLang="ko-KR" sz="1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기존 </a:t>
            </a:r>
            <a:r>
              <a:rPr lang="en-US" altLang="ko-KR" sz="1200" dirty="0" smtClean="0"/>
              <a:t>LC </a:t>
            </a:r>
            <a:r>
              <a:rPr lang="ko-KR" altLang="en-US" sz="1200" dirty="0" smtClean="0"/>
              <a:t>방식의 경우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일정량 올라가다 꺾이는 느낌이 있음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추가 실험이 필요해 보임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355405"/>
              </p:ext>
            </p:extLst>
          </p:nvPr>
        </p:nvGraphicFramePr>
        <p:xfrm>
          <a:off x="82084" y="4463665"/>
          <a:ext cx="4385616" cy="22936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0936">
                  <a:extLst>
                    <a:ext uri="{9D8B030D-6E8A-4147-A177-3AD203B41FA5}">
                      <a16:colId xmlns:a16="http://schemas.microsoft.com/office/drawing/2014/main" val="92958582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1252927859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3705509008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1366851053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387794204"/>
                    </a:ext>
                  </a:extLst>
                </a:gridCol>
                <a:gridCol w="730936">
                  <a:extLst>
                    <a:ext uri="{9D8B030D-6E8A-4147-A177-3AD203B41FA5}">
                      <a16:colId xmlns:a16="http://schemas.microsoft.com/office/drawing/2014/main" val="2185648116"/>
                    </a:ext>
                  </a:extLst>
                </a:gridCol>
              </a:tblGrid>
              <a:tr h="27430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LC 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222 SN + 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MSN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222 SN + Overlap + 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052529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85.26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85.26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85.26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85.26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85.26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203867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89.23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783504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89.4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89.06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7901628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89.9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89.57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782433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253639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90.34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9735197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441811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591334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91.79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351048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899675"/>
                  </a:ext>
                </a:extLst>
              </a:tr>
              <a:tr h="1667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 dirty="0">
                          <a:effectLst/>
                        </a:rPr>
                        <a:t>93.29</a:t>
                      </a:r>
                      <a:endParaRPr lang="en-US" altLang="ko-KR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91.37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solidFill>
                            <a:schemeClr val="tx1"/>
                          </a:solidFill>
                          <a:effectLst/>
                        </a:rPr>
                        <a:t>93.75</a:t>
                      </a:r>
                      <a:endParaRPr lang="en-US" altLang="ko-KR" sz="1100" b="1" i="0" u="sng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070462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0" y="482117"/>
            <a:ext cx="960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colon</a:t>
            </a:r>
            <a:endParaRPr lang="ko-KR" altLang="en-US" dirty="0"/>
          </a:p>
        </p:txBody>
      </p:sp>
      <p:graphicFrame>
        <p:nvGraphicFramePr>
          <p:cNvPr id="21" name="차트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7820631"/>
              </p:ext>
            </p:extLst>
          </p:nvPr>
        </p:nvGraphicFramePr>
        <p:xfrm>
          <a:off x="4703257" y="4114800"/>
          <a:ext cx="431220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76371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알고리즘 실험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246206" y="595875"/>
            <a:ext cx="771421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Region-based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은 주변 패치 이미지를 고려하는 방식 실험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다른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기존 알고리즘에 비해서 약간 좋은 결과를 보여줌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Colon/stomach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에서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0.4%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정도의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좋은 결과를 보여줌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세대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(G)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 수를 증가 시키거나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다른 모델을 사용하는 추가적인 실험이 필요해 보임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아래의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그림은 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을 기반으로 </a:t>
            </a:r>
            <a:r>
              <a:rPr lang="ko-KR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재실험한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결과임 두 실험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간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뚜렷한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차이 확인이 어려웠음</a:t>
            </a:r>
          </a:p>
        </p:txBody>
      </p:sp>
      <p:pic>
        <p:nvPicPr>
          <p:cNvPr id="15" name="그림 14"/>
          <p:cNvPicPr/>
          <p:nvPr/>
        </p:nvPicPr>
        <p:blipFill>
          <a:blip r:embed="rId3"/>
          <a:stretch>
            <a:fillRect/>
          </a:stretch>
        </p:blipFill>
        <p:spPr>
          <a:xfrm>
            <a:off x="246206" y="2773986"/>
            <a:ext cx="8341701" cy="319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02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71691</TotalTime>
  <Words>1220</Words>
  <Application>Microsoft Office PowerPoint</Application>
  <PresentationFormat>화면 슬라이드 쇼(4:3)</PresentationFormat>
  <Paragraphs>299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Inherit</vt:lpstr>
      <vt:lpstr>맑은 고딕</vt:lpstr>
      <vt:lpstr>Arial</vt:lpstr>
      <vt:lpstr>Calibri</vt:lpstr>
      <vt:lpstr>Calibri Light</vt:lpstr>
      <vt:lpstr>Symbol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1083</cp:revision>
  <dcterms:created xsi:type="dcterms:W3CDTF">2021-03-24T07:36:17Z</dcterms:created>
  <dcterms:modified xsi:type="dcterms:W3CDTF">2022-09-16T02:12:58Z</dcterms:modified>
</cp:coreProperties>
</file>